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</p:sldIdLst>
  <p:sldSz cx="12191695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Relationship Id="rId15" Type="http://schemas.openxmlformats.org/officeDocument/2006/relationships/slide" Target="slides/slide9.xml"/><Relationship Id="rId16" Type="http://schemas.openxmlformats.org/officeDocument/2006/relationships/slide" Target="slides/slide10.xml"/><Relationship Id="rId17" Type="http://schemas.openxmlformats.org/officeDocument/2006/relationships/slide" Target="slides/slide11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5120640"/>
            <a:ext cx="12191695" cy="91440"/>
          </a:xfrm>
          <a:prstGeom prst="rect">
            <a:avLst/>
          </a:prstGeom>
          <a:solidFill>
            <a:srgbClr val="D99C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731520" y="640080"/>
            <a:ext cx="100584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500" b="1">
                <a:solidFill>
                  <a:srgbClr val="CFE2DD"/>
                </a:solidFill>
                <a:latin typeface="맑은 고딕"/>
              </a:rPr>
              <a:t>울산 사회정서교육(SEL)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2103120"/>
            <a:ext cx="10698480" cy="1645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4200" b="1">
                <a:solidFill>
                  <a:srgbClr val="FFFFFF"/>
                </a:solidFill>
                <a:latin typeface="맑은 고딕"/>
              </a:rPr>
              <a:t>감정 탐험: 나만의 감정 호텔 만들기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31520" y="3749039"/>
            <a:ext cx="1069848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CFE2DD"/>
                </a:solidFill>
                <a:latin typeface="맑은 고딕"/>
              </a:rPr>
              <a:t>감정 표현과 이해를 위한 그림책 활동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31520" y="5669280"/>
            <a:ext cx="100584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200" b="0">
                <a:solidFill>
                  <a:srgbClr val="CFE2DD"/>
                </a:solidFill>
                <a:latin typeface="맑은 고딕"/>
              </a:rPr>
              <a:t>울산 사회정서교육 · 마음그물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AFAF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822960" y="1005840"/>
            <a:ext cx="1828800" cy="1463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1000" b="1">
                <a:solidFill>
                  <a:srgbClr val="EDF3F1"/>
                </a:solidFill>
                <a:latin typeface="맑은 고딕"/>
              </a:rPr>
              <a:t>"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463040" y="2194560"/>
            <a:ext cx="9265615" cy="20116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감정 지배인 되기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463040" y="420624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어떤 감정 지배인이 되고 싶나요?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463040" y="475488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어려운 감정 손님이 찾아오면 어떻게 대처할 건가요?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463040" y="530352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감정 지배인으로서의 역할을 생각해봅시다.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10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31520" y="731520"/>
            <a:ext cx="100584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500" b="1">
                <a:solidFill>
                  <a:srgbClr val="D99C1F"/>
                </a:solidFill>
                <a:latin typeface="맑은 고딕"/>
              </a:rPr>
              <a:t>오늘의 마무리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31520" y="1371600"/>
            <a:ext cx="106984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000" b="1">
                <a:solidFill>
                  <a:srgbClr val="FFFFFF"/>
                </a:solidFill>
                <a:latin typeface="맑은 고딕"/>
              </a:rPr>
              <a:t>수업 정리</a:t>
            </a:r>
          </a:p>
        </p:txBody>
      </p:sp>
      <p:sp>
        <p:nvSpPr>
          <p:cNvPr id="5" name="Rectangle 4"/>
          <p:cNvSpPr/>
          <p:nvPr/>
        </p:nvSpPr>
        <p:spPr>
          <a:xfrm>
            <a:off x="914400" y="2752344"/>
            <a:ext cx="118872" cy="118872"/>
          </a:xfrm>
          <a:prstGeom prst="rect">
            <a:avLst/>
          </a:prstGeom>
          <a:solidFill>
            <a:srgbClr val="D99C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1207008" y="2651760"/>
            <a:ext cx="100702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E8F0EE"/>
                </a:solidFill>
                <a:latin typeface="맑은 고딕"/>
              </a:rPr>
              <a:t>오늘 배운 감정의 이름과 특징을 정리해봅시다.</a:t>
            </a:r>
          </a:p>
        </p:txBody>
      </p:sp>
      <p:sp>
        <p:nvSpPr>
          <p:cNvPr id="7" name="Rectangle 6"/>
          <p:cNvSpPr/>
          <p:nvPr/>
        </p:nvSpPr>
        <p:spPr>
          <a:xfrm>
            <a:off x="914400" y="3483864"/>
            <a:ext cx="118872" cy="118872"/>
          </a:xfrm>
          <a:prstGeom prst="rect">
            <a:avLst/>
          </a:prstGeom>
          <a:solidFill>
            <a:srgbClr val="D99C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1207008" y="3383280"/>
            <a:ext cx="100702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E8F0EE"/>
                </a:solidFill>
                <a:latin typeface="맑은 고딕"/>
              </a:rPr>
              <a:t>다음에 감정 손님이 찾아오면 어떻게 할까요?</a:t>
            </a:r>
          </a:p>
        </p:txBody>
      </p:sp>
      <p:sp>
        <p:nvSpPr>
          <p:cNvPr id="9" name="Rectangle 8"/>
          <p:cNvSpPr/>
          <p:nvPr/>
        </p:nvSpPr>
        <p:spPr>
          <a:xfrm>
            <a:off x="914400" y="4215384"/>
            <a:ext cx="118872" cy="118872"/>
          </a:xfrm>
          <a:prstGeom prst="rect">
            <a:avLst/>
          </a:prstGeom>
          <a:solidFill>
            <a:srgbClr val="D99C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1207008" y="4114800"/>
            <a:ext cx="100702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E8F0EE"/>
                </a:solidFill>
                <a:latin typeface="맑은 고딕"/>
              </a:rPr>
              <a:t>나의 감정은 소중하고 관리할 가치가 있습니다.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11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AFAF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31520" y="548640"/>
            <a:ext cx="100584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500" b="1">
                <a:solidFill>
                  <a:srgbClr val="D99C1F"/>
                </a:solidFill>
                <a:latin typeface="맑은 고딕"/>
              </a:rPr>
              <a:t>오늘의 배움 목표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31520" y="1051560"/>
            <a:ext cx="10698480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000" b="1">
                <a:solidFill>
                  <a:srgbClr val="2E6E62"/>
                </a:solidFill>
                <a:latin typeface="맑은 고딕"/>
              </a:rPr>
              <a:t>학습 목표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731520" y="2103120"/>
            <a:ext cx="10728655" cy="1920240"/>
          </a:xfrm>
          <a:prstGeom prst="round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Rectangle 5"/>
          <p:cNvSpPr/>
          <p:nvPr/>
        </p:nvSpPr>
        <p:spPr>
          <a:xfrm>
            <a:off x="1143000" y="25237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1435608" y="2423160"/>
            <a:ext cx="96130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282B28"/>
                </a:solidFill>
                <a:latin typeface="맑은 고딕"/>
              </a:rPr>
              <a:t>다양한 감정의 이름을 알고 구분할 수 있다.</a:t>
            </a:r>
          </a:p>
        </p:txBody>
      </p:sp>
      <p:sp>
        <p:nvSpPr>
          <p:cNvPr id="8" name="Rectangle 7"/>
          <p:cNvSpPr/>
          <p:nvPr/>
        </p:nvSpPr>
        <p:spPr>
          <a:xfrm>
            <a:off x="1143000" y="32095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1435608" y="3108960"/>
            <a:ext cx="96130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282B28"/>
                </a:solidFill>
                <a:latin typeface="맑은 고딕"/>
              </a:rPr>
              <a:t>자신의 감정을 표현하고 나만의 감정 호텔을 설계할 수 있다.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2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Oval 2"/>
          <p:cNvSpPr/>
          <p:nvPr/>
        </p:nvSpPr>
        <p:spPr>
          <a:xfrm>
            <a:off x="822960" y="2194560"/>
            <a:ext cx="1828800" cy="1828800"/>
          </a:xfrm>
          <a:prstGeom prst="ellipse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  <a:r>
              <a:rPr sz="5400" b="1">
                <a:solidFill>
                  <a:srgbClr val="FFFFFF"/>
                </a:solidFill>
                <a:latin typeface="맑은 고딕"/>
              </a:rPr>
              <a:t>1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108960" y="2286000"/>
            <a:ext cx="84124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700" b="1">
                <a:solidFill>
                  <a:srgbClr val="D99C1F"/>
                </a:solidFill>
                <a:latin typeface="맑은 고딕"/>
              </a:rPr>
              <a:t>활동 1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108960" y="2743200"/>
            <a:ext cx="8412480" cy="11887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오늘의 감정 날씨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108960" y="3931920"/>
            <a:ext cx="8229600" cy="1280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600" b="0">
                <a:solidFill>
                  <a:srgbClr val="6B726D"/>
                </a:solidFill>
                <a:latin typeface="맑은 고딕"/>
              </a:rPr>
              <a:t>오늘 아침 학교에 올 때 어떤 기분이었나요? · 그 기분을 한 단어로 표현해봅시다.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3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5156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64592" cy="105156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02920" y="228600"/>
            <a:ext cx="109728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500" b="1">
                <a:solidFill>
                  <a:srgbClr val="2E6E62"/>
                </a:solidFill>
                <a:latin typeface="맑은 고딕"/>
              </a:rPr>
              <a:t>감정의 다양성 이해하기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6080760"/>
            <a:ext cx="8076895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200" b="0">
                <a:solidFill>
                  <a:srgbClr val="6B726D"/>
                </a:solidFill>
                <a:latin typeface="맑은 고딕"/>
              </a:rPr>
              <a:t>✎ 감정의 다양성을 이해시키는 것이 중요합니다.</a:t>
            </a:r>
          </a:p>
        </p:txBody>
      </p:sp>
      <p:sp>
        <p:nvSpPr>
          <p:cNvPr id="6" name="Rectangle 5"/>
          <p:cNvSpPr/>
          <p:nvPr/>
        </p:nvSpPr>
        <p:spPr>
          <a:xfrm>
            <a:off x="822960" y="174650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1115568" y="164592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감정은 기쁨, 슬픔, 화남 등 여러 가지가 있습니다.</a:t>
            </a:r>
          </a:p>
        </p:txBody>
      </p:sp>
      <p:sp>
        <p:nvSpPr>
          <p:cNvPr id="8" name="Rectangle 7"/>
          <p:cNvSpPr/>
          <p:nvPr/>
        </p:nvSpPr>
        <p:spPr>
          <a:xfrm>
            <a:off x="822960" y="25237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1115568" y="242316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각 감정은 우리 마음속에서 다양한 방식으로 나타납니다.</a:t>
            </a:r>
          </a:p>
        </p:txBody>
      </p:sp>
      <p:sp>
        <p:nvSpPr>
          <p:cNvPr id="10" name="Rectangle 9"/>
          <p:cNvSpPr/>
          <p:nvPr/>
        </p:nvSpPr>
        <p:spPr>
          <a:xfrm>
            <a:off x="822960" y="330098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1115568" y="320040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감정은 상황에 따라 변할 수 있습니다.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4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Oval 2"/>
          <p:cNvSpPr/>
          <p:nvPr/>
        </p:nvSpPr>
        <p:spPr>
          <a:xfrm>
            <a:off x="822960" y="2194560"/>
            <a:ext cx="1828800" cy="1828800"/>
          </a:xfrm>
          <a:prstGeom prst="ellipse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  <a:r>
              <a:rPr sz="5400" b="1">
                <a:solidFill>
                  <a:srgbClr val="FFFFFF"/>
                </a:solidFill>
                <a:latin typeface="맑은 고딕"/>
              </a:rPr>
              <a:t>2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108960" y="2286000"/>
            <a:ext cx="84124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700" b="1">
                <a:solidFill>
                  <a:srgbClr val="D99C1F"/>
                </a:solidFill>
                <a:latin typeface="맑은 고딕"/>
              </a:rPr>
              <a:t>활동 2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108960" y="2743200"/>
            <a:ext cx="8412480" cy="11887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그림책 표지 탐색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108960" y="3931920"/>
            <a:ext cx="8229600" cy="1280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600" b="0">
                <a:solidFill>
                  <a:srgbClr val="6B726D"/>
                </a:solidFill>
                <a:latin typeface="맑은 고딕"/>
              </a:rPr>
              <a:t>'감정 호텔'의 표지를 보고 궁금한 점을 이야기해봅시다. · 감정 호텔에는 어떤 감정들이 있을까요?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5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5156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64592" cy="105156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02920" y="228600"/>
            <a:ext cx="109728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500" b="1">
                <a:solidFill>
                  <a:srgbClr val="2E6E62"/>
                </a:solidFill>
                <a:latin typeface="맑은 고딕"/>
              </a:rPr>
              <a:t>그림책 함께 읽기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6080760"/>
            <a:ext cx="8076895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200" b="0">
                <a:solidFill>
                  <a:srgbClr val="6B726D"/>
                </a:solidFill>
                <a:latin typeface="맑은 고딕"/>
              </a:rPr>
              <a:t>✎ 학생들이 그림책을 통해 감정을 시각적으로 이해할 수 있도록 돕습니다.</a:t>
            </a:r>
          </a:p>
        </p:txBody>
      </p:sp>
      <p:sp>
        <p:nvSpPr>
          <p:cNvPr id="6" name="Rectangle 5"/>
          <p:cNvSpPr/>
          <p:nvPr/>
        </p:nvSpPr>
        <p:spPr>
          <a:xfrm>
            <a:off x="822960" y="174650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1115568" y="164592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그림책을 읽으며 등장하는 감정들을 살펴봅시다.</a:t>
            </a:r>
          </a:p>
        </p:txBody>
      </p:sp>
      <p:sp>
        <p:nvSpPr>
          <p:cNvPr id="8" name="Rectangle 7"/>
          <p:cNvSpPr/>
          <p:nvPr/>
        </p:nvSpPr>
        <p:spPr>
          <a:xfrm>
            <a:off x="822960" y="25237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1115568" y="242316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불안한 장면에서는 어떤 감정이 보이나요?</a:t>
            </a:r>
          </a:p>
        </p:txBody>
      </p:sp>
      <p:sp>
        <p:nvSpPr>
          <p:cNvPr id="10" name="Rectangle 9"/>
          <p:cNvSpPr/>
          <p:nvPr/>
        </p:nvSpPr>
        <p:spPr>
          <a:xfrm>
            <a:off x="822960" y="330098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1115568" y="320040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분노한 손님은 왜 큰 방이 필요할까요?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6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AFAF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822960" y="1005840"/>
            <a:ext cx="1828800" cy="1463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1000" b="1">
                <a:solidFill>
                  <a:srgbClr val="EDF3F1"/>
                </a:solidFill>
                <a:latin typeface="맑은 고딕"/>
              </a:rPr>
              <a:t>"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463040" y="2194560"/>
            <a:ext cx="9265615" cy="20116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감정 손님 정리하기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463040" y="420624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책 속에 등장하는 감정 손님들을 정리해봅시다.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463040" y="475488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이 감정들을 느꼈던 경험이 있나요?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463040" y="530352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모둠과 함께 경험을 공유해봅시다.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7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Oval 2"/>
          <p:cNvSpPr/>
          <p:nvPr/>
        </p:nvSpPr>
        <p:spPr>
          <a:xfrm>
            <a:off x="822960" y="2194560"/>
            <a:ext cx="1828800" cy="1828800"/>
          </a:xfrm>
          <a:prstGeom prst="ellipse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  <a:r>
              <a:rPr sz="5400" b="1">
                <a:solidFill>
                  <a:srgbClr val="FFFFFF"/>
                </a:solidFill>
                <a:latin typeface="맑은 고딕"/>
              </a:rPr>
              <a:t>3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108960" y="2286000"/>
            <a:ext cx="84124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700" b="1">
                <a:solidFill>
                  <a:srgbClr val="D99C1F"/>
                </a:solidFill>
                <a:latin typeface="맑은 고딕"/>
              </a:rPr>
              <a:t>활동 3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108960" y="2743200"/>
            <a:ext cx="8412480" cy="11887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나만의 감정 호텔 설계하기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108960" y="3931920"/>
            <a:ext cx="8229600" cy="1280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600" b="0">
                <a:solidFill>
                  <a:srgbClr val="6B726D"/>
                </a:solidFill>
                <a:latin typeface="맑은 고딕"/>
              </a:rPr>
              <a:t>각자의 감정 호텔을 그려봅시다. · 가장 넓은 방에는 어떤 감정이 있나요?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8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5156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64592" cy="105156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02920" y="228600"/>
            <a:ext cx="109728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500" b="1">
                <a:solidFill>
                  <a:srgbClr val="2E6E62"/>
                </a:solidFill>
                <a:latin typeface="맑은 고딕"/>
              </a:rPr>
              <a:t>감정 호텔의 구성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6080760"/>
            <a:ext cx="8076895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200" b="0">
                <a:solidFill>
                  <a:srgbClr val="6B726D"/>
                </a:solidFill>
                <a:latin typeface="맑은 고딕"/>
              </a:rPr>
              <a:t>✎ 학생들이 감정의 중요성을 이해하고 표현할 수 있도록 돕습니다.</a:t>
            </a:r>
          </a:p>
        </p:txBody>
      </p:sp>
      <p:sp>
        <p:nvSpPr>
          <p:cNvPr id="6" name="Rectangle 5"/>
          <p:cNvSpPr/>
          <p:nvPr/>
        </p:nvSpPr>
        <p:spPr>
          <a:xfrm>
            <a:off x="822960" y="174650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1115568" y="164592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로비에는 어떤 감정이 있나요?</a:t>
            </a:r>
          </a:p>
        </p:txBody>
      </p:sp>
      <p:sp>
        <p:nvSpPr>
          <p:cNvPr id="8" name="Rectangle 7"/>
          <p:cNvSpPr/>
          <p:nvPr/>
        </p:nvSpPr>
        <p:spPr>
          <a:xfrm>
            <a:off x="822960" y="25237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1115568" y="242316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특별실에는 어떤 감정이 들어가나요?</a:t>
            </a:r>
          </a:p>
        </p:txBody>
      </p:sp>
      <p:sp>
        <p:nvSpPr>
          <p:cNvPr id="10" name="Rectangle 9"/>
          <p:cNvSpPr/>
          <p:nvPr/>
        </p:nvSpPr>
        <p:spPr>
          <a:xfrm>
            <a:off x="822960" y="330098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1115568" y="320040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각 방의 감정은 언제 찾아오나요?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9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