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17" Type="http://schemas.openxmlformats.org/officeDocument/2006/relationships/slide" Target="slides/slide11.xml"/><Relationship Id="rId18" Type="http://schemas.openxmlformats.org/officeDocument/2006/relationships/slide" Target="slides/slide12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5120640"/>
            <a:ext cx="12191695" cy="91440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731520" y="640080"/>
            <a:ext cx="10058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CFE2DD"/>
                </a:solidFill>
                <a:latin typeface="맑은 고딕"/>
              </a:rPr>
              <a:t>울산 사회정서교육(SEL)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2103120"/>
            <a:ext cx="10698480" cy="1645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4200" b="1">
                <a:solidFill>
                  <a:srgbClr val="FFFFFF"/>
                </a:solidFill>
                <a:latin typeface="맑은 고딕"/>
              </a:rPr>
              <a:t>사회정서역량 탐구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3749039"/>
            <a:ext cx="1069848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CFE2DD"/>
                </a:solidFill>
                <a:latin typeface="맑은 고딕"/>
              </a:rPr>
              <a:t>우리의 감정을 이해하고 표현하기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31520" y="5669280"/>
            <a:ext cx="10058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200" b="0">
                <a:solidFill>
                  <a:srgbClr val="CFE2DD"/>
                </a:solidFill>
                <a:latin typeface="맑은 고딕"/>
              </a:rPr>
              <a:t>울산 사회정서교육 · 마음그물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64592" cy="105156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2860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500" b="1">
                <a:solidFill>
                  <a:srgbClr val="2E6E62"/>
                </a:solidFill>
                <a:latin typeface="맑은 고딕"/>
              </a:rPr>
              <a:t>감정 변화의 이해</a:t>
            </a:r>
          </a:p>
        </p:txBody>
      </p:sp>
      <p:sp>
        <p:nvSpPr>
          <p:cNvPr id="5" name="Rectangle 4"/>
          <p:cNvSpPr/>
          <p:nvPr/>
        </p:nvSpPr>
        <p:spPr>
          <a:xfrm>
            <a:off x="822960" y="174650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115568" y="164592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감정은 파도처럼 변하고 사라질 수 있음</a:t>
            </a:r>
          </a:p>
        </p:txBody>
      </p:sp>
      <p:sp>
        <p:nvSpPr>
          <p:cNvPr id="7" name="Rectangle 6"/>
          <p:cNvSpPr/>
          <p:nvPr/>
        </p:nvSpPr>
        <p:spPr>
          <a:xfrm>
            <a:off x="82296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115568" y="242316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다양한 상황에서 감정이 어떻게 변하는지 살펴보기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10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5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5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활동 5: 역할극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모둠별로 감정 변화 역할극을 준비합니다. · 각 모둠의 역할극을 감상하고 감정 변화를 추측해봅시다.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11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73152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D99C1F"/>
                </a:solidFill>
                <a:latin typeface="맑은 고딕"/>
              </a:rPr>
              <a:t>오늘의 마무리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1371600"/>
            <a:ext cx="10698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000" b="1">
                <a:solidFill>
                  <a:srgbClr val="FFFFFF"/>
                </a:solidFill>
                <a:latin typeface="맑은 고딕"/>
              </a:rPr>
              <a:t>오늘의 정리</a:t>
            </a:r>
          </a:p>
        </p:txBody>
      </p:sp>
      <p:sp>
        <p:nvSpPr>
          <p:cNvPr id="5" name="Rectangle 4"/>
          <p:cNvSpPr/>
          <p:nvPr/>
        </p:nvSpPr>
        <p:spPr>
          <a:xfrm>
            <a:off x="914400" y="275234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207008" y="265176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사회정서역량의 중요성을 다시 한번 생각해봅시다.</a:t>
            </a:r>
          </a:p>
        </p:txBody>
      </p:sp>
      <p:sp>
        <p:nvSpPr>
          <p:cNvPr id="7" name="Rectangle 6"/>
          <p:cNvSpPr/>
          <p:nvPr/>
        </p:nvSpPr>
        <p:spPr>
          <a:xfrm>
            <a:off x="914400" y="348386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207008" y="338328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오늘 배운 감정 표현과 관리 방법을 일상에서 실천해봅시다.</a:t>
            </a:r>
          </a:p>
        </p:txBody>
      </p:sp>
      <p:sp>
        <p:nvSpPr>
          <p:cNvPr id="9" name="Rectangle 8"/>
          <p:cNvSpPr/>
          <p:nvPr/>
        </p:nvSpPr>
        <p:spPr>
          <a:xfrm>
            <a:off x="914400" y="421538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207008" y="411480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친구와의 관계 개선에 어떻게 활용할 수 있을지 고민해봅시다.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12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54864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D99C1F"/>
                </a:solidFill>
                <a:latin typeface="맑은 고딕"/>
              </a:rPr>
              <a:t>오늘의 배움 목표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1051560"/>
            <a:ext cx="1069848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000" b="1">
                <a:solidFill>
                  <a:srgbClr val="2E6E62"/>
                </a:solidFill>
                <a:latin typeface="맑은 고딕"/>
              </a:rPr>
              <a:t>학습 목표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731520" y="2103120"/>
            <a:ext cx="10728655" cy="2606040"/>
          </a:xfrm>
          <a:prstGeom prst="round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Rectangle 5"/>
          <p:cNvSpPr/>
          <p:nvPr/>
        </p:nvSpPr>
        <p:spPr>
          <a:xfrm>
            <a:off x="114300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435608" y="24231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사회정서역량의 중요성을 이해한다.</a:t>
            </a:r>
          </a:p>
        </p:txBody>
      </p:sp>
      <p:sp>
        <p:nvSpPr>
          <p:cNvPr id="8" name="Rectangle 7"/>
          <p:cNvSpPr/>
          <p:nvPr/>
        </p:nvSpPr>
        <p:spPr>
          <a:xfrm>
            <a:off x="1143000" y="32095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1435608" y="31089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다양한 감정을 인식하고 표현하는 방법을 배운다.</a:t>
            </a:r>
          </a:p>
        </p:txBody>
      </p:sp>
      <p:sp>
        <p:nvSpPr>
          <p:cNvPr id="10" name="Rectangle 9"/>
          <p:cNvSpPr/>
          <p:nvPr/>
        </p:nvSpPr>
        <p:spPr>
          <a:xfrm>
            <a:off x="1143000" y="38953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435608" y="37947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사회정서역량을 활용하여 친구와의 관계를 개선한다.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2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1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1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활동 1: 사회정서역량의 이해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사회정서역량이란 무엇일까요? · 왜 중요한지 생각해봅시다.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3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64592" cy="105156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2860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500" b="1">
                <a:solidFill>
                  <a:srgbClr val="2E6E62"/>
                </a:solidFill>
                <a:latin typeface="맑은 고딕"/>
              </a:rPr>
              <a:t>사회정서역량의 구성 요소</a:t>
            </a:r>
          </a:p>
        </p:txBody>
      </p:sp>
      <p:sp>
        <p:nvSpPr>
          <p:cNvPr id="5" name="Rectangle 4"/>
          <p:cNvSpPr/>
          <p:nvPr/>
        </p:nvSpPr>
        <p:spPr>
          <a:xfrm>
            <a:off x="822960" y="174650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115568" y="164592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자기 인식: 자신의 감정을 이해하고 표현하기</a:t>
            </a:r>
          </a:p>
        </p:txBody>
      </p:sp>
      <p:sp>
        <p:nvSpPr>
          <p:cNvPr id="7" name="Rectangle 6"/>
          <p:cNvSpPr/>
          <p:nvPr/>
        </p:nvSpPr>
        <p:spPr>
          <a:xfrm>
            <a:off x="82296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115568" y="242316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자기 관리: 감정을 조절하고 계획 세우기</a:t>
            </a:r>
          </a:p>
        </p:txBody>
      </p:sp>
      <p:sp>
        <p:nvSpPr>
          <p:cNvPr id="9" name="Rectangle 8"/>
          <p:cNvSpPr/>
          <p:nvPr/>
        </p:nvSpPr>
        <p:spPr>
          <a:xfrm>
            <a:off x="822960" y="330098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115568" y="320040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관계 인식: 타인의 감정을 이해하고 공감하기</a:t>
            </a:r>
          </a:p>
        </p:txBody>
      </p:sp>
      <p:sp>
        <p:nvSpPr>
          <p:cNvPr id="11" name="Rectangle 10"/>
          <p:cNvSpPr/>
          <p:nvPr/>
        </p:nvSpPr>
        <p:spPr>
          <a:xfrm>
            <a:off x="822960" y="407822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1115568" y="397764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관계 관리: 갈등 해결과 배려하기</a:t>
            </a:r>
          </a:p>
        </p:txBody>
      </p:sp>
      <p:sp>
        <p:nvSpPr>
          <p:cNvPr id="13" name="Rectangle 12"/>
          <p:cNvSpPr/>
          <p:nvPr/>
        </p:nvSpPr>
        <p:spPr>
          <a:xfrm>
            <a:off x="822960" y="485546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1115568" y="475488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사회적 책임: 협력과 책임 있는 행동하기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4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2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2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활동 2: 감정 표현 연습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친구에게 힘이 되는 말을 해봅시다. · '걱정하지 마', '괜찮아', '다 잘될 거야', '잘하고 있어'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5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822960" y="1005840"/>
            <a:ext cx="1828800" cy="1463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1000" b="1">
                <a:solidFill>
                  <a:srgbClr val="EDF3F1"/>
                </a:solidFill>
                <a:latin typeface="맑은 고딕"/>
              </a:rPr>
              <a:t>"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463040" y="2194560"/>
            <a:ext cx="9265615" cy="2011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감정 표현 후 느낀 점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63040" y="420624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친구에게 긍정적인 말을 들었을 때 어떤 기분이 들었나요?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463040" y="475488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이러한 말들이 왜 우리에게 중요한가요?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6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3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3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활동 3: 무드미터 활용하기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무드미터로 자신의 감정을 표현해봅시다. · 감정의 색깔을 선택하고 이유를 나눠봅시다.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7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64592" cy="105156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2860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500" b="1">
                <a:solidFill>
                  <a:srgbClr val="2E6E62"/>
                </a:solidFill>
                <a:latin typeface="맑은 고딕"/>
              </a:rPr>
              <a:t>무드미터의 의미</a:t>
            </a:r>
          </a:p>
        </p:txBody>
      </p:sp>
      <p:sp>
        <p:nvSpPr>
          <p:cNvPr id="5" name="Rectangle 4"/>
          <p:cNvSpPr/>
          <p:nvPr/>
        </p:nvSpPr>
        <p:spPr>
          <a:xfrm>
            <a:off x="822960" y="174650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115568" y="164592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쾌적함과 활력의 정도에 따라 감정을 색으로 표현</a:t>
            </a:r>
          </a:p>
        </p:txBody>
      </p:sp>
      <p:sp>
        <p:nvSpPr>
          <p:cNvPr id="7" name="Rectangle 6"/>
          <p:cNvSpPr/>
          <p:nvPr/>
        </p:nvSpPr>
        <p:spPr>
          <a:xfrm>
            <a:off x="82296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115568" y="242316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파란색: 우울함, 빨간색: 초조함</a:t>
            </a:r>
          </a:p>
        </p:txBody>
      </p:sp>
      <p:sp>
        <p:nvSpPr>
          <p:cNvPr id="9" name="Rectangle 8"/>
          <p:cNvSpPr/>
          <p:nvPr/>
        </p:nvSpPr>
        <p:spPr>
          <a:xfrm>
            <a:off x="822960" y="330098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115568" y="320040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초록색: 평온함, 노란색: 기쁨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8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4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4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활동 4: 감정 변화 탐구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감정 변화 사례를 듣고 자신의 경험과 비교해봅시다. · 감정 변화 지도를 그려봅시다.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9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