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120640"/>
            <a:ext cx="12191695" cy="91440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6400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CFE2DD"/>
                </a:solidFill>
                <a:latin typeface="맑은 고딕"/>
              </a:rPr>
              <a:t>울산 사회정서교육(SEL)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103120"/>
            <a:ext cx="1069848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4200" b="1">
                <a:solidFill>
                  <a:srgbClr val="FFFFFF"/>
                </a:solidFill>
                <a:latin typeface="맑은 고딕"/>
              </a:rPr>
              <a:t>경청의 중요성 이해하기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3749039"/>
            <a:ext cx="106984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CFE2DD"/>
                </a:solidFill>
                <a:latin typeface="맑은 고딕"/>
              </a:rPr>
              <a:t>울산 학생들과 함께하는 경청 수업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56692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CFE2DD"/>
                </a:solidFill>
                <a:latin typeface="맑은 고딕"/>
              </a:rPr>
              <a:t>울산 사회정서교육 · 마음그물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3: 동그라미 경청 모임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서로의 이야기를 경청하는 시간 · 모임의 규칙을 함께 만들기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10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동그라미 경청 모임 방법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한 명씩 돌아가며 경청 규칙 제안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규칙에 동의하면 두 손으로 동그라미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다른 의견이 있으면 손들기</a:t>
            </a:r>
          </a:p>
        </p:txBody>
      </p:sp>
      <p:sp>
        <p:nvSpPr>
          <p:cNvPr id="11" name="Rectangle 10"/>
          <p:cNvSpPr/>
          <p:nvPr/>
        </p:nvSpPr>
        <p:spPr>
          <a:xfrm>
            <a:off x="822960" y="407822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115568" y="397764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토킹스틱을 사용하여 발언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11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3: 동그라미 경청 모임 질문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경청 받은 경험에서 느낀 점은?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친구의 말에 경청한 경험에서 느낀 점은?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12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73152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마무리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371600"/>
            <a:ext cx="10698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FFFFFF"/>
                </a:solidFill>
                <a:latin typeface="맑은 고딕"/>
              </a:rPr>
              <a:t>정리: 함께 만드는 센터피스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275234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207008" y="265176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오늘의 활동을 돌아보며 경청에 대해 정리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" y="348386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207008" y="338328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경청에 대한 생각을 색종이에 적기</a:t>
            </a:r>
          </a:p>
        </p:txBody>
      </p:sp>
      <p:sp>
        <p:nvSpPr>
          <p:cNvPr id="9" name="Rectangle 8"/>
          <p:cNvSpPr/>
          <p:nvPr/>
        </p:nvSpPr>
        <p:spPr>
          <a:xfrm>
            <a:off x="914400" y="421538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207008" y="411480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색종이를 모아 센터피스 꾸미기</a:t>
            </a:r>
          </a:p>
        </p:txBody>
      </p:sp>
      <p:sp>
        <p:nvSpPr>
          <p:cNvPr id="11" name="Rectangle 10"/>
          <p:cNvSpPr/>
          <p:nvPr/>
        </p:nvSpPr>
        <p:spPr>
          <a:xfrm>
            <a:off x="914400" y="494690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207008" y="484632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경청 실천을 위한 반 약속 만들기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13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5486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배움 목표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051560"/>
            <a:ext cx="106984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2E6E62"/>
                </a:solidFill>
                <a:latin typeface="맑은 고딕"/>
              </a:rPr>
              <a:t>학습 목표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2103120"/>
            <a:ext cx="10728655" cy="2606040"/>
          </a:xfrm>
          <a:prstGeom prst="round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114300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435608" y="24231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경청의 의미와 중요성을 이해한다.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1143000" y="32095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435608" y="31089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경청하는 태도를 기른다.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43000" y="38953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435608" y="37947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의사소통에서 경청의 역할을 탐구한다.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1: 이야기 퍼즐 맞추기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이야기 카드의 순서를 맞추는 활동 · 팀을 이루어 협력하여 이야기 완성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이야기 퍼즐 맞추기 방법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4~5명씩 팀 구성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각자 2장의 카드 받기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카드 내용을 읽고 비언어적 단서 활용</a:t>
            </a:r>
          </a:p>
        </p:txBody>
      </p:sp>
      <p:sp>
        <p:nvSpPr>
          <p:cNvPr id="11" name="Rectangle 10"/>
          <p:cNvSpPr/>
          <p:nvPr/>
        </p:nvSpPr>
        <p:spPr>
          <a:xfrm>
            <a:off x="822960" y="407822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115568" y="397764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팀원들과 의논하여 순서 맞추기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1: 이야기 퍼즐 맞추기 질문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친구의 이야기를 잘 듣기 위해 어떤 행동을 했나요?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비언어적 단서 중 가장 도움이 된 것은 무엇인가요?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경청하지 않았다면 어떤 일이 벌어졌을까요?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2: 소통이와 불통이 역할극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소통이와 불통이 역할을 체험 · 경청과 비경청의 차이 이해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6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소통이 역할 수행 방법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눈을 맞추고 고개를 끄덕이며 반응하기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몸을 상대방 쪽으로 기울이기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편안한 태도로 대화하기</a:t>
            </a:r>
          </a:p>
        </p:txBody>
      </p:sp>
      <p:sp>
        <p:nvSpPr>
          <p:cNvPr id="11" name="Rectangle 10"/>
          <p:cNvSpPr/>
          <p:nvPr/>
        </p:nvSpPr>
        <p:spPr>
          <a:xfrm>
            <a:off x="822960" y="407822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115568" y="397764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맞장구 치며 경청하기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불통이 역할 수행 방법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눈 피하기, 다른 곳 보기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몸을 뒤로 빼고 무심한 척 하기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손발 꼼지락거리기, 시계 보기</a:t>
            </a:r>
          </a:p>
        </p:txBody>
      </p:sp>
      <p:sp>
        <p:nvSpPr>
          <p:cNvPr id="11" name="Rectangle 10"/>
          <p:cNvSpPr/>
          <p:nvPr/>
        </p:nvSpPr>
        <p:spPr>
          <a:xfrm>
            <a:off x="822960" y="407822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115568" y="397764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팔짱 끼고 다리 꼬기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8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2: 소통이와 불통이 질문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소통이와 대화할 때 기분은 어땠나요?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불통이와 대화할 때 어떤 감정이 들었나요?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잘 들어주는 것과 못 들어주는 것의 차이는 무엇인가요?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9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