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5120640"/>
            <a:ext cx="12191695" cy="91440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CFE2DD"/>
                </a:solidFill>
                <a:latin typeface="맑은 고딕"/>
              </a:rPr>
              <a:t>울산 사회정서교육(SEL)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103120"/>
            <a:ext cx="1069848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4200" b="1">
                <a:solidFill>
                  <a:srgbClr val="FFFFFF"/>
                </a:solidFill>
                <a:latin typeface="맑은 고딕"/>
              </a:rPr>
              <a:t>나를 위한 히어로 되기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749039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CFE2DD"/>
                </a:solidFill>
                <a:latin typeface="맑은 고딕"/>
              </a:rPr>
              <a:t>자아존중감과 자기인식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6692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CFE2DD"/>
                </a:solidFill>
                <a:latin typeface="맑은 고딕"/>
              </a:rPr>
              <a:t>울산 사회정서교육 · 마음그물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54864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배움 목표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05156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2E6E62"/>
                </a:solidFill>
                <a:latin typeface="맑은 고딕"/>
              </a:rPr>
              <a:t>학습목표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731520" y="2103120"/>
            <a:ext cx="10728655" cy="2606040"/>
          </a:xfrm>
          <a:prstGeom prst="round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4300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35608" y="24231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자신의 긍정적인 경험을 탐색한다.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1143000" y="32095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435608" y="31089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자아존중감의 3요소를 이해한다.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8953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435608" y="3794760"/>
            <a:ext cx="96130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282B28"/>
                </a:solidFill>
                <a:latin typeface="맑은 고딕"/>
              </a:rPr>
              <a:t>자신만의 히어로를 창조한다.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1: 나만의 히어로 만들기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히어로의 정의를 생각해본다. · 자신의 긍정 경험을 떠올린다.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자아존중감의 3요소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각 요소에 대한 예시를 제공하여 이해를 돕습니다.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자기 자신에 대한 이해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타인과의 관계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상황에 대한 인식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자신의 히어로 능력은?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능력을 가지고 싶나요?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그 능력으로 어떤 일을 하고 싶나요?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자신의 경험 중 어떤 것이 이 능력과 관련이 있나요?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822960" y="2194560"/>
            <a:ext cx="1828800" cy="1828800"/>
          </a:xfrm>
          <a:prstGeom prst="ellipse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wrap="square"/>
          <a:lstStyle/>
          <a:p>
            <a:pPr algn="ctr"/>
            <a:r>
              <a:rPr sz="5400" b="1">
                <a:solidFill>
                  <a:srgbClr val="FFFFFF"/>
                </a:solidFill>
                <a:latin typeface="맑은 고딕"/>
              </a:rPr>
              <a:t>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108960" y="2286000"/>
            <a:ext cx="8412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700" b="1">
                <a:solidFill>
                  <a:srgbClr val="D99C1F"/>
                </a:solidFill>
                <a:latin typeface="맑은 고딕"/>
              </a:rPr>
              <a:t>활동 2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08960" y="2743200"/>
            <a:ext cx="841248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활동 2: 히어로의 날개 달기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08960" y="3931920"/>
            <a:ext cx="8229600" cy="1280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600" b="0">
                <a:solidFill>
                  <a:srgbClr val="6B726D"/>
                </a:solidFill>
                <a:latin typeface="맑은 고딕"/>
              </a:rPr>
              <a:t>히어로의 능력을 강화한다. · 자신의 성취 경험을 공유한다.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1051560"/>
          </a:xfrm>
          <a:prstGeom prst="rect">
            <a:avLst/>
          </a:prstGeom>
          <a:solidFill>
            <a:srgbClr val="EDF3F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64592" cy="105156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02920" y="228600"/>
            <a:ext cx="109728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500" b="1">
                <a:solidFill>
                  <a:srgbClr val="2E6E62"/>
                </a:solidFill>
                <a:latin typeface="맑은 고딕"/>
              </a:rPr>
              <a:t>성취와 의미의 발견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6080760"/>
            <a:ext cx="807689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200" b="0">
                <a:solidFill>
                  <a:srgbClr val="6B726D"/>
                </a:solidFill>
                <a:latin typeface="맑은 고딕"/>
              </a:rPr>
              <a:t>✎ 학생들이 자신의 성취를 자랑스럽게 느낄 수 있도록 합니다.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174650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15568" y="164592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성취 경험을 떠올린다.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252374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115568" y="242316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그 경험이 자신에게 어떤 의미인지 생각한다.</a:t>
            </a:r>
          </a:p>
        </p:txBody>
      </p:sp>
      <p:sp>
        <p:nvSpPr>
          <p:cNvPr id="10" name="Rectangle 9"/>
          <p:cNvSpPr/>
          <p:nvPr/>
        </p:nvSpPr>
        <p:spPr>
          <a:xfrm>
            <a:off x="822960" y="3300984"/>
            <a:ext cx="118872" cy="118872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115568" y="3200400"/>
            <a:ext cx="1016172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900" b="0">
                <a:solidFill>
                  <a:srgbClr val="282B28"/>
                </a:solidFill>
                <a:latin typeface="맑은 고딕"/>
              </a:rPr>
              <a:t>다른 사람들과 경험을 나눈다.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AFAF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1005840"/>
            <a:ext cx="18288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1000" b="1">
                <a:solidFill>
                  <a:srgbClr val="EDF3F1"/>
                </a:solidFill>
                <a:latin typeface="맑은 고딕"/>
              </a:rPr>
              <a:t>"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63040" y="2194560"/>
            <a:ext cx="9265615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sz="3200" b="1">
                <a:solidFill>
                  <a:srgbClr val="2E6E62"/>
                </a:solidFill>
                <a:latin typeface="맑은 고딕"/>
              </a:rPr>
              <a:t>히어로 선언문 작성하기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463040" y="420624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나의 히어로는 어떤 모습인가요?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475488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목표를 가지고 있나요?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5303520"/>
            <a:ext cx="926561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sz="1700" b="0">
                <a:solidFill>
                  <a:srgbClr val="6B726D"/>
                </a:solidFill>
                <a:latin typeface="맑은 고딕"/>
              </a:rPr>
              <a:t>어떤 가치를 중요하게 생각하나요?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2E6E6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1500" b="1">
                <a:solidFill>
                  <a:srgbClr val="D99C1F"/>
                </a:solidFill>
                <a:latin typeface="맑은 고딕"/>
              </a:rPr>
              <a:t>오늘의 마무리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3000" b="1">
                <a:solidFill>
                  <a:srgbClr val="FFFFFF"/>
                </a:solidFill>
                <a:latin typeface="맑은 고딕"/>
              </a:rPr>
              <a:t>정리하기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275234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07008" y="265176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오늘의 활동을 돌아본다.</a:t>
            </a:r>
          </a:p>
        </p:txBody>
      </p:sp>
      <p:sp>
        <p:nvSpPr>
          <p:cNvPr id="7" name="Rectangle 6"/>
          <p:cNvSpPr/>
          <p:nvPr/>
        </p:nvSpPr>
        <p:spPr>
          <a:xfrm>
            <a:off x="914400" y="348386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07008" y="338328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자신의 히어로 선언문을 발표한다.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4215384"/>
            <a:ext cx="118872" cy="118872"/>
          </a:xfrm>
          <a:prstGeom prst="rect">
            <a:avLst/>
          </a:prstGeom>
          <a:solidFill>
            <a:srgbClr val="D99C1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207008" y="4114800"/>
            <a:ext cx="10070287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2000" b="0">
                <a:solidFill>
                  <a:srgbClr val="E8F0EE"/>
                </a:solidFill>
                <a:latin typeface="맑은 고딕"/>
              </a:rPr>
              <a:t>다른 친구들의 히어로 이야기를 듣는다.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99855" y="6510528"/>
            <a:ext cx="29260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울산 사회정서교육 · 마음그물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0040" y="6510528"/>
            <a:ext cx="73152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15000"/>
              </a:lnSpc>
            </a:pPr>
            <a:r>
              <a:rPr sz="900" b="0">
                <a:solidFill>
                  <a:srgbClr val="6B726D"/>
                </a:solidFill>
                <a:latin typeface="맑은 고딕"/>
              </a:rPr>
              <a:t>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